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8" r:id="rId82"/>
    <p:sldId id="337" r:id="rId83"/>
  </p:sldIdLst>
  <p:sldSz cx="9144000" cy="5143500" type="screen16x9"/>
  <p:notesSz cx="6858000" cy="9144000"/>
  <p:embeddedFontLst>
    <p:embeddedFont>
      <p:font typeface="Lato" panose="020F0502020204030203" pitchFamily="34" charset="0"/>
      <p:regular r:id="rId85"/>
      <p:bold r:id="rId86"/>
      <p:italic r:id="rId87"/>
      <p:boldItalic r:id="rId88"/>
    </p:embeddedFont>
    <p:embeddedFont>
      <p:font typeface="Montserrat" panose="00000500000000000000" pitchFamily="2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6" roundtripDataSignature="AMtx7miFcLuCznQdZRxomaxxRntGpAx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86e0c30a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e86e0c30a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86e0c30a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e86e0c30a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86e0c30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e86e0c30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86e0c30a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e86e0c30a8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86e0c30a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e86e0c30a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86e0c30a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2e86e0c30a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86e0c30a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e86e0c30a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86e0c30a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2e86e0c30a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86e0c30a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e86e0c30a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86e0c30a8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e86e0c30a8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86e0c30a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e86e0c30a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86e0c30a8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2e86e0c30a8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86e0c30a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2e86e0c30a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86e0c30a8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2e86e0c30a8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86e0c30a8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e86e0c30a8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86e0c30a8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e86e0c30a8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86e0c30a8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2e86e0c30a8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86e0c30a8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2e86e0c30a8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86e0c30a8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e86e0c30a8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86e0c30a8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e86e0c30a8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86e0c30a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e86e0c30a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86e0c30a8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2e86e0c30a8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86e0c30a8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2e86e0c30a8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86e0c30a8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2e86e0c30a8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86e0c30a8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2e86e0c30a8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86e0c30a8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e86e0c30a8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86e0c30a8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e86e0c30a8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86e0c30a8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e86e0c30a8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86e0c30a8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e86e0c30a8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86e0c30a8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2e86e0c30a8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e86e0c30a8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2e86e0c30a8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86e0c30a8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g2e86e0c30a8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86e0c30a8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2e86e0c30a8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86e0c30a8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2e86e0c30a8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86e0c30a8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2e86e0c30a8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86e0c30a8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2e86e0c30a8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86e0c30a8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2e86e0c30a8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86e0c30a8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2e86e0c30a8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86e0c30a8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2e86e0c30a8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86e0c30a8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2e86e0c30a8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86e0c30a8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2e86e0c30a8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86e0c30a8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e86e0c30a8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86e0c30a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2e86e0c30a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86e0c30a8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e86e0c30a8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e86e0c30a8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2e86e0c30a8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86e0c30a8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2e86e0c30a8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e86e0c30a8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e86e0c30a8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e86e0c30a8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2e86e0c30a8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86e0c30a8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g2e86e0c30a8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86e0c30a8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2e86e0c30a8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e86e0c30a8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2e86e0c30a8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86e0c30a8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2e86e0c30a8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e86e0c30a8_1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g2e86e0c30a8_1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86e0c30a8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e86e0c30a8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86e0c30a8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2e86e0c30a8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86e0c30a8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g2e86e0c30a8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86e0c30a8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2e86e0c30a8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86e0c30a8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g2e86e0c30a8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49791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1" name="Google Shape;6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5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" name="Google Shape;27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9" name="Google Shape;4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6" name="Google Shape;56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32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3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4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subTitle" idx="1"/>
          </p:nvPr>
        </p:nvSpPr>
        <p:spPr>
          <a:xfrm>
            <a:off x="1413025" y="0"/>
            <a:ext cx="62121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UNIVERSIDAD PERUANA DE CIENCIAS APLICADAS</a:t>
            </a:r>
            <a:b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TRABAJO FINAL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BUSINESS PREDICTIVE ANALYTICS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1875" y="1441413"/>
            <a:ext cx="1620225" cy="15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>
            <a:spLocks noGrp="1"/>
          </p:cNvSpPr>
          <p:nvPr>
            <p:ph type="subTitle" idx="1"/>
          </p:nvPr>
        </p:nvSpPr>
        <p:spPr>
          <a:xfrm>
            <a:off x="140900" y="2914450"/>
            <a:ext cx="7429800" cy="2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ANDRÉ NICOLAS VÁSQUEZ CASTRO (U20211B559).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VALERIA MILAGROS CAQUI PIZARRO (U20211C241).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LUIS ÁNGEL BENDEZÚ JIMENEZ (U202022364).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NEIL EDUARDO TRUJILLO NEYRA (U202020118).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-"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GIANELLA LUCÍA SILVINA GONZALES (U202019652).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"/>
          <p:cNvSpPr txBox="1">
            <a:spLocks noGrp="1"/>
          </p:cNvSpPr>
          <p:nvPr>
            <p:ph type="subTitle" idx="1"/>
          </p:nvPr>
        </p:nvSpPr>
        <p:spPr>
          <a:xfrm>
            <a:off x="3789000" y="860100"/>
            <a:ext cx="1566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GRUPO 2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"/>
          <p:cNvSpPr txBox="1">
            <a:spLocks noGrp="1"/>
          </p:cNvSpPr>
          <p:nvPr>
            <p:ph type="subTitle" idx="1"/>
          </p:nvPr>
        </p:nvSpPr>
        <p:spPr>
          <a:xfrm>
            <a:off x="6791900" y="3697450"/>
            <a:ext cx="2214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900">
                <a:latin typeface="Times New Roman"/>
                <a:ea typeface="Times New Roman"/>
                <a:cs typeface="Times New Roman"/>
                <a:sym typeface="Times New Roman"/>
              </a:rPr>
              <a:t>SECCIÓN: SS92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86e0c30a8_1_2"/>
          <p:cNvSpPr txBox="1">
            <a:spLocks noGrp="1"/>
          </p:cNvSpPr>
          <p:nvPr>
            <p:ph type="subTitle" idx="4294967295"/>
          </p:nvPr>
        </p:nvSpPr>
        <p:spPr>
          <a:xfrm>
            <a:off x="691025" y="0"/>
            <a:ext cx="5231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1.4. PLAN DE PROYECTO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2e86e0c30a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5" y="646000"/>
            <a:ext cx="3557900" cy="43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e86e0c30a8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150" y="1113575"/>
            <a:ext cx="4661325" cy="236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86e0c30a8_1_16"/>
          <p:cNvSpPr txBox="1"/>
          <p:nvPr/>
        </p:nvSpPr>
        <p:spPr>
          <a:xfrm>
            <a:off x="363600" y="1412700"/>
            <a:ext cx="84168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-419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PRE-PROCESAMIENTO DE LOS DATOS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-419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 QUALITY &amp; CLEANING)</a:t>
            </a:r>
            <a:endParaRPr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86e0c30a8_1_20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Carga de datos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3" name="Google Shape;213;g2e86e0c30a8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5" y="1229475"/>
            <a:ext cx="2797125" cy="26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e86e0c30a8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175" y="1809475"/>
            <a:ext cx="6103026" cy="16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6e0c30a8_1_27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Corrección de cabeceras o headers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g2e86e0c30a8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450"/>
            <a:ext cx="8839199" cy="177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86e0c30a8_1_34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Verificación de inconsistencias textuales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2e86e0c30a8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900"/>
            <a:ext cx="8839202" cy="304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86e0c30a8_1_40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Verificación de inconsistencias textuales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2e86e0c30a8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25" y="646500"/>
            <a:ext cx="5425201" cy="41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86e0c30a8_1_46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Correcciones de inconsistencias textuales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g2e86e0c30a8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000"/>
            <a:ext cx="8839200" cy="25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86e0c30a8_1_52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Correcciones de inconsistencias textuales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g2e86e0c30a8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25" y="690150"/>
            <a:ext cx="5035229" cy="41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86e0c30a8_1_58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Identificación de celdas duplicadas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2e86e0c30a8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25" y="798900"/>
            <a:ext cx="78390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86e0c30a8_1_64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celdas duplicadas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g2e86e0c30a8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481125"/>
            <a:ext cx="80391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>
            <a:spLocks noGrp="1"/>
          </p:cNvSpPr>
          <p:nvPr>
            <p:ph type="subTitle" idx="4294967295"/>
          </p:nvPr>
        </p:nvSpPr>
        <p:spPr>
          <a:xfrm>
            <a:off x="1542050" y="0"/>
            <a:ext cx="62121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"/>
          <p:cNvSpPr txBox="1">
            <a:spLocks noGrp="1"/>
          </p:cNvSpPr>
          <p:nvPr>
            <p:ph type="subTitle" idx="4294967295"/>
          </p:nvPr>
        </p:nvSpPr>
        <p:spPr>
          <a:xfrm>
            <a:off x="1065425" y="468800"/>
            <a:ext cx="7766700" cy="3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Clínica Mayo, reconocida por su excelencia en el cuidado de la salud y la investigación médica, se enfrenta a un desafío crítico en el ámbito de la detección y manejo de las enfermedades cardiovasculares (ECV). Con el contexto global de las ECV como principal causa de mortalidad, cobrando 17,9 millones de vidas cada año y representando el 31% de todas las muertes en todo el mundo, surge una necesidad urgente de abordar la detección y el manejo temprano de estas enfermedades.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5637" y="2484750"/>
            <a:ext cx="4367776" cy="24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86e0c30a8_1_71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Verificación de valores nulos - categóricas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g2e86e0c30a8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1525"/>
            <a:ext cx="8839199" cy="357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86e0c30a8_1_77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Verificación de valores nulos - categóricas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g2e86e0c30a8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25" y="646500"/>
            <a:ext cx="5527406" cy="4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86e0c30a8_1_83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Eliminar valores nulos - categóricas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g2e86e0c30a8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00" y="646500"/>
            <a:ext cx="6555802" cy="4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86e0c30a8_1_89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Verificar valores nulos - numéricas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g2e86e0c30a8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900"/>
            <a:ext cx="8839201" cy="372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86e0c30a8_1_95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Verificar valores nulos - numéricas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g2e86e0c30a8_1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900"/>
            <a:ext cx="8839199" cy="343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86e0c30a8_1_101"/>
          <p:cNvSpPr txBox="1"/>
          <p:nvPr/>
        </p:nvSpPr>
        <p:spPr>
          <a:xfrm>
            <a:off x="546600" y="0"/>
            <a:ext cx="805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Grabar fin de fase - Data Quality &amp; Cleaning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2e86e0c30a8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9225"/>
            <a:ext cx="8839201" cy="1470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/>
        </p:nvSpPr>
        <p:spPr>
          <a:xfrm>
            <a:off x="1081200" y="1707450"/>
            <a:ext cx="6981600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-419" sz="4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 </a:t>
            </a:r>
            <a:endParaRPr sz="4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-419" sz="4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(Análisis exploratorio de datos)</a:t>
            </a:r>
            <a:endParaRPr sz="4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1021100" y="0"/>
            <a:ext cx="8050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AutoNum type="arabicPeriod"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¿Cuál es la distribución de la edad de los pacientes en el conjunto de datos?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63" y="1177500"/>
            <a:ext cx="4097276" cy="38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"/>
          <p:cNvSpPr txBox="1"/>
          <p:nvPr/>
        </p:nvSpPr>
        <p:spPr>
          <a:xfrm>
            <a:off x="1028950" y="0"/>
            <a:ext cx="8050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¿Cuál es la distribución del índice de masa corporal (BMI) en la población?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875" y="1177500"/>
            <a:ext cx="4242949" cy="3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/>
          <p:nvPr/>
        </p:nvSpPr>
        <p:spPr>
          <a:xfrm>
            <a:off x="1021100" y="0"/>
            <a:ext cx="80508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¿Cómo se distribuyen los niveles de presión arterial sistólica y diastólica?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9775"/>
            <a:ext cx="4293801" cy="244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792" y="1499775"/>
            <a:ext cx="4778109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subTitle" idx="4294967295"/>
          </p:nvPr>
        </p:nvSpPr>
        <p:spPr>
          <a:xfrm>
            <a:off x="556750" y="0"/>
            <a:ext cx="8383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CAPÍTULO 1: ENTENDIMIENTO DEL NEGOCIO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subTitle" idx="4294967295"/>
          </p:nvPr>
        </p:nvSpPr>
        <p:spPr>
          <a:xfrm>
            <a:off x="969950" y="467775"/>
            <a:ext cx="51543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1.1. DEFINIR EL PROBLEMA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subTitle" idx="4294967295"/>
          </p:nvPr>
        </p:nvSpPr>
        <p:spPr>
          <a:xfrm>
            <a:off x="1043675" y="970500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principal desafío de negocio para la Clínica Mayo se centra en la necesidad de mejorar la detección y el manejo temprano de las enfermedades cardiovasculares (ECV). A pesar de su reconocida reputación en el cuidado de la salud cardiovascular, la clínica enfrenta dificultades para identificar de manera precoz los factores de riesgo y adoptar medidas preventivas efectivas contra las ECV.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9788" y="2635275"/>
            <a:ext cx="3704413" cy="22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/>
        </p:nvSpPr>
        <p:spPr>
          <a:xfrm>
            <a:off x="985450" y="101775"/>
            <a:ext cx="78795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¿Hay alguna correlación entre el género de los pacientes y la prevalencia de enfermedades cardiovasculares?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" y="1810275"/>
            <a:ext cx="4275575" cy="27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675" y="1810275"/>
            <a:ext cx="4714801" cy="23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/>
          <p:nvPr/>
        </p:nvSpPr>
        <p:spPr>
          <a:xfrm>
            <a:off x="1040150" y="0"/>
            <a:ext cx="78795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 ¿Qué género tiene mayores niveles de glucosa en la sangre?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9" name="Google Shape;32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050" y="1047000"/>
            <a:ext cx="3122925" cy="38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 txBox="1"/>
          <p:nvPr/>
        </p:nvSpPr>
        <p:spPr>
          <a:xfrm>
            <a:off x="1048000" y="133350"/>
            <a:ext cx="78795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 ¿Cuántos cigarrillos consumidos por día afectan el nivel acelerado del ritmo cardíaco?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5" y="1854725"/>
            <a:ext cx="4589824" cy="22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450" y="1649838"/>
            <a:ext cx="4408725" cy="262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1235825" y="0"/>
            <a:ext cx="7268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808"/>
              <a:buNone/>
            </a:pPr>
            <a:r>
              <a:rPr lang="es-419" sz="3300">
                <a:latin typeface="Times New Roman"/>
                <a:ea typeface="Times New Roman"/>
                <a:cs typeface="Times New Roman"/>
                <a:sym typeface="Times New Roman"/>
              </a:rPr>
              <a:t>RITMO CARDÍACO SEGÚN INTERVALOS DE CIGARRILLOS POR DÍA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342" name="Google Shape;3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25" y="1374500"/>
            <a:ext cx="4318200" cy="30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16163"/>
            <a:ext cx="4321576" cy="300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86e0c30a8_1_119"/>
          <p:cNvSpPr txBox="1">
            <a:spLocks noGrp="1"/>
          </p:cNvSpPr>
          <p:nvPr>
            <p:ph type="title"/>
          </p:nvPr>
        </p:nvSpPr>
        <p:spPr>
          <a:xfrm>
            <a:off x="1235825" y="0"/>
            <a:ext cx="7268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808"/>
              <a:buNone/>
            </a:pPr>
            <a:r>
              <a:rPr lang="es-419" sz="3300">
                <a:latin typeface="Times New Roman"/>
                <a:ea typeface="Times New Roman"/>
                <a:cs typeface="Times New Roman"/>
                <a:sym typeface="Times New Roman"/>
              </a:rPr>
              <a:t>MATRIZ DE CORRELACIÓN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349" name="Google Shape;349;g2e86e0c30a8_1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00" y="729250"/>
            <a:ext cx="7490042" cy="392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86e0c30a8_1_131"/>
          <p:cNvSpPr txBox="1"/>
          <p:nvPr/>
        </p:nvSpPr>
        <p:spPr>
          <a:xfrm>
            <a:off x="219650" y="1707450"/>
            <a:ext cx="87756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-419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</a:t>
            </a:r>
            <a:endParaRPr sz="4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2e86e0c30a8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5" y="945900"/>
            <a:ext cx="7732451" cy="37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e86e0c30a8_1_135"/>
          <p:cNvSpPr txBox="1">
            <a:spLocks noGrp="1"/>
          </p:cNvSpPr>
          <p:nvPr>
            <p:ph type="title"/>
          </p:nvPr>
        </p:nvSpPr>
        <p:spPr>
          <a:xfrm>
            <a:off x="790025" y="0"/>
            <a:ext cx="7648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86e0c30a8_1_141"/>
          <p:cNvSpPr txBox="1">
            <a:spLocks noGrp="1"/>
          </p:cNvSpPr>
          <p:nvPr>
            <p:ph type="title"/>
          </p:nvPr>
        </p:nvSpPr>
        <p:spPr>
          <a:xfrm>
            <a:off x="611125" y="0"/>
            <a:ext cx="78270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a oneHotEncoder - categóricas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6" name="Google Shape;366;g2e86e0c30a8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38" y="740275"/>
            <a:ext cx="8251723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86e0c30a8_1_147"/>
          <p:cNvSpPr txBox="1">
            <a:spLocks noGrp="1"/>
          </p:cNvSpPr>
          <p:nvPr>
            <p:ph type="title"/>
          </p:nvPr>
        </p:nvSpPr>
        <p:spPr>
          <a:xfrm>
            <a:off x="230525" y="0"/>
            <a:ext cx="88626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a oneHotEncoder - categóricas gender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g2e86e0c30a8_1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13" y="696425"/>
            <a:ext cx="6547777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86e0c30a8_1_154"/>
          <p:cNvSpPr txBox="1">
            <a:spLocks noGrp="1"/>
          </p:cNvSpPr>
          <p:nvPr>
            <p:ph type="title"/>
          </p:nvPr>
        </p:nvSpPr>
        <p:spPr>
          <a:xfrm>
            <a:off x="230525" y="0"/>
            <a:ext cx="88626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a MinMaxScaler - numéricas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g2e86e0c30a8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625"/>
            <a:ext cx="8839200" cy="357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subTitle" idx="4294967295"/>
          </p:nvPr>
        </p:nvSpPr>
        <p:spPr>
          <a:xfrm>
            <a:off x="847925" y="0"/>
            <a:ext cx="7766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1.2. EVALUAR Y ANALIZAR ESCENARIOS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subTitle" idx="4294967295"/>
          </p:nvPr>
        </p:nvSpPr>
        <p:spPr>
          <a:xfrm>
            <a:off x="1043675" y="481150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principal desafío de negocio para la Clínica Mayo se centra en la necesidad de mejorar la detección y el manejo temprano de las enfermedades cardiovasculares (ECV). A pesar de su reconocida reputación en el cuidado de la salud cardiovascular, la clínica enfrenta dificultades para identificar de manera precoz los factores de riesgo y adoptar medidas preventivas efectivas contra las ECV.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4063" y="2125750"/>
            <a:ext cx="4615869" cy="275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86e0c30a8_1_160"/>
          <p:cNvSpPr txBox="1">
            <a:spLocks noGrp="1"/>
          </p:cNvSpPr>
          <p:nvPr>
            <p:ph type="title"/>
          </p:nvPr>
        </p:nvSpPr>
        <p:spPr>
          <a:xfrm>
            <a:off x="230525" y="0"/>
            <a:ext cx="88626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a MinMaxScaler - numéricas todas las variables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4" name="Google Shape;384;g2e86e0c30a8_1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500"/>
            <a:ext cx="8839201" cy="347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86e0c30a8_1_166"/>
          <p:cNvSpPr txBox="1">
            <a:spLocks noGrp="1"/>
          </p:cNvSpPr>
          <p:nvPr>
            <p:ph type="title"/>
          </p:nvPr>
        </p:nvSpPr>
        <p:spPr>
          <a:xfrm>
            <a:off x="281400" y="0"/>
            <a:ext cx="8862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- dataframe final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0" name="Google Shape;390;g2e86e0c30a8_1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1900"/>
            <a:ext cx="9144000" cy="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e86e0c30a8_1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1150"/>
            <a:ext cx="9144001" cy="230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86e0c30a8_1_173"/>
          <p:cNvSpPr txBox="1">
            <a:spLocks noGrp="1"/>
          </p:cNvSpPr>
          <p:nvPr>
            <p:ph type="title"/>
          </p:nvPr>
        </p:nvSpPr>
        <p:spPr>
          <a:xfrm>
            <a:off x="281400" y="0"/>
            <a:ext cx="8862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Transformación de los datos - guardar fin de fase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g2e86e0c30a8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6900"/>
            <a:ext cx="8839199" cy="4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 txBox="1">
            <a:spLocks noGrp="1"/>
          </p:cNvSpPr>
          <p:nvPr>
            <p:ph type="title"/>
          </p:nvPr>
        </p:nvSpPr>
        <p:spPr>
          <a:xfrm>
            <a:off x="3435450" y="2282700"/>
            <a:ext cx="22731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3100"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648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AutoNum type="arabicPeriod"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Relación de tendencia de la cantidad de cigarrillos consumidos por día y ritmo cardíaco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152"/>
            <a:ext cx="5085461" cy="25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450" y="1491700"/>
            <a:ext cx="4058550" cy="32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>
            <a:spLocks noGrp="1"/>
          </p:cNvSpPr>
          <p:nvPr>
            <p:ph type="title"/>
          </p:nvPr>
        </p:nvSpPr>
        <p:spPr>
          <a:xfrm>
            <a:off x="1289650" y="0"/>
            <a:ext cx="7533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2.  Distribución de las edades de las personas afectadas por enfermedades cardiovasculares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400" y="990375"/>
            <a:ext cx="6014808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"/>
          <p:cNvSpPr txBox="1">
            <a:spLocks noGrp="1"/>
          </p:cNvSpPr>
          <p:nvPr>
            <p:ph type="title"/>
          </p:nvPr>
        </p:nvSpPr>
        <p:spPr>
          <a:xfrm>
            <a:off x="1305350" y="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3.  Relación de los tipos de presiones arteriales y el Índice de Masa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1" name="Google Shape;4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25" y="914100"/>
            <a:ext cx="4903174" cy="40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"/>
          <p:cNvSpPr txBox="1">
            <a:spLocks noGrp="1"/>
          </p:cNvSpPr>
          <p:nvPr>
            <p:ph type="title"/>
          </p:nvPr>
        </p:nvSpPr>
        <p:spPr>
          <a:xfrm>
            <a:off x="404275" y="0"/>
            <a:ext cx="88542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SzPts val="2400"/>
              <a:buNone/>
            </a:pPr>
            <a:r>
              <a:rPr lang="es-419" sz="2500" b="1">
                <a:latin typeface="Times New Roman"/>
                <a:ea typeface="Times New Roman"/>
                <a:cs typeface="Times New Roman"/>
                <a:sym typeface="Times New Roman"/>
              </a:rPr>
              <a:t>4.    Relación entre Enfermedad Cardíaca y Ritmo Cardíaco</a:t>
            </a:r>
            <a:endParaRPr sz="2500"/>
          </a:p>
        </p:txBody>
      </p:sp>
      <p:pic>
        <p:nvPicPr>
          <p:cNvPr id="427" name="Google Shape;4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550" y="631550"/>
            <a:ext cx="4938899" cy="43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86e0c30a8_1_190"/>
          <p:cNvSpPr txBox="1">
            <a:spLocks noGrp="1"/>
          </p:cNvSpPr>
          <p:nvPr>
            <p:ph type="title"/>
          </p:nvPr>
        </p:nvSpPr>
        <p:spPr>
          <a:xfrm>
            <a:off x="2919150" y="2228325"/>
            <a:ext cx="33057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3100">
                <a:latin typeface="Times New Roman"/>
                <a:ea typeface="Times New Roman"/>
                <a:cs typeface="Times New Roman"/>
                <a:sym typeface="Times New Roman"/>
              </a:rPr>
              <a:t>MODELIZACIÓN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86e0c30a8_1_194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g2e86e0c30a8_1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9" cy="342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>
            <a:spLocks noGrp="1"/>
          </p:cNvSpPr>
          <p:nvPr>
            <p:ph type="subTitle" idx="4294967295"/>
          </p:nvPr>
        </p:nvSpPr>
        <p:spPr>
          <a:xfrm>
            <a:off x="632850" y="0"/>
            <a:ext cx="7307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1.3. DEFINIR LOS OBJETIVOS DE ML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4294967295"/>
          </p:nvPr>
        </p:nvSpPr>
        <p:spPr>
          <a:xfrm>
            <a:off x="1021925" y="492025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un modelo predictivo que pueda identificar tempranamente la probabilidad de desarrollo de enfermedades cardiovasculares en pacientes, utilizando datos clínicos y biomédicos relevantes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875" y="1593100"/>
            <a:ext cx="5613125" cy="31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86e0c30a8_1_200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matriz de confusión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" name="Google Shape;444;g2e86e0c30a8_1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1" cy="378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86e0c30a8_1_206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métricas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g2e86e0c30a8_1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450"/>
            <a:ext cx="8839199" cy="204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86e0c30a8_1_212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árboles de decisión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6" name="Google Shape;456;g2e86e0c30a8_1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2" cy="376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86e0c30a8_1_218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</a:t>
            </a: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árboles de decisión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g2e86e0c30a8_1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9" cy="364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86e0c30a8_1_225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</a:t>
            </a: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árboles de decisión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g2e86e0c30a8_1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0" cy="374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86e0c30a8_1_231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</a:t>
            </a: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árboles de decisión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g2e86e0c30a8_1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0" cy="378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86e0c30a8_1_237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todas las variables - final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g2e86e0c30a8_1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050" y="635100"/>
            <a:ext cx="6096824" cy="42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86e0c30a8_1_243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6" name="Google Shape;486;g2e86e0c30a8_1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1" cy="381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86e0c30a8_1_250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g2e86e0c30a8_1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00" y="635100"/>
            <a:ext cx="8031593" cy="42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86e0c30a8_1_256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g2e86e0c30a8_1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2950"/>
            <a:ext cx="8839201" cy="202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subTitle" idx="4294967295"/>
          </p:nvPr>
        </p:nvSpPr>
        <p:spPr>
          <a:xfrm>
            <a:off x="632850" y="0"/>
            <a:ext cx="7307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1.3. DEFINIR LOS OBJETIVOS DE ML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subTitle" idx="4294967295"/>
          </p:nvPr>
        </p:nvSpPr>
        <p:spPr>
          <a:xfrm>
            <a:off x="1021925" y="492025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Diseñar algoritmos capaces de predecir la progresión de las enfermedades cardiovasculares en pacientes a lo largo del tiempo, considerando factores de riesgo y variables clínicas.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801" y="1560425"/>
            <a:ext cx="5027300" cy="33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86e0c30a8_1_262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g2e86e0c30a8_1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0" cy="371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e86e0c30a8_1_268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matriz de confusión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0" name="Google Shape;510;g2e86e0c30a8_1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9" cy="389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e86e0c30a8_1_274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métricas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6" name="Google Shape;516;g2e86e0c30a8_1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0" y="1363825"/>
            <a:ext cx="8839199" cy="231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86e0c30a8_1_280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árboles de decisión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2" name="Google Shape;522;g2e86e0c30a8_1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8" cy="381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86e0c30a8_1_286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árboles de decisión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8" name="Google Shape;528;g2e86e0c30a8_1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0" cy="373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86e0c30a8_1_293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árboles de decisión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4" name="Google Shape;534;g2e86e0c30a8_1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1" cy="366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86e0c30a8_1_299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árboles de decisión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g2e86e0c30a8_1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9" cy="3756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86e0c30a8_1_305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Modelización Random Forest con Feature Selection – Técnica de Random Forest - final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6" name="Google Shape;546;g2e86e0c30a8_1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00" y="469950"/>
            <a:ext cx="7869896" cy="42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86e0c30a8_1_311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Comparación entre los dos modelos vistos anteriormente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2" name="Google Shape;552;g2e86e0c30a8_1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600"/>
            <a:ext cx="8839201" cy="257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86e0c30a8_1_317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Grabar Fin de Fase del modelo ganador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8" name="Google Shape;558;g2e86e0c30a8_1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525"/>
            <a:ext cx="9144000" cy="47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subTitle" idx="4294967295"/>
          </p:nvPr>
        </p:nvSpPr>
        <p:spPr>
          <a:xfrm>
            <a:off x="632850" y="0"/>
            <a:ext cx="7307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1.3. DEFINIR LOS OBJETIVOS DE ML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7"/>
          <p:cNvSpPr txBox="1">
            <a:spLocks noGrp="1"/>
          </p:cNvSpPr>
          <p:nvPr>
            <p:ph type="subTitle" idx="4294967295"/>
          </p:nvPr>
        </p:nvSpPr>
        <p:spPr>
          <a:xfrm>
            <a:off x="1021925" y="492025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Facilitar a los profesionales de la salud en la Clínica Mayo la identificación de patrones y correlaciones significativas entre las variables clínicas y biomédicas, para mejorar la toma de decisiones clínicas y el diseño de intervenciones preventivas.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175" y="1701800"/>
            <a:ext cx="6261402" cy="31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86e0c30a8_1_323"/>
          <p:cNvSpPr txBox="1">
            <a:spLocks noGrp="1"/>
          </p:cNvSpPr>
          <p:nvPr>
            <p:ph type="title"/>
          </p:nvPr>
        </p:nvSpPr>
        <p:spPr>
          <a:xfrm>
            <a:off x="1494525" y="1956475"/>
            <a:ext cx="60462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3100">
                <a:latin typeface="Times New Roman"/>
                <a:ea typeface="Times New Roman"/>
                <a:cs typeface="Times New Roman"/>
                <a:sym typeface="Times New Roman"/>
              </a:rPr>
              <a:t>OPTIMIZACIÓN DEL MODELO GANADOR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e86e0c30a8_1_327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Optimización del modelo ganador - Random Forest con Feature Selection – Técnica de Random Forest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9" name="Google Shape;569;g2e86e0c30a8_1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650" y="471975"/>
            <a:ext cx="5761101" cy="43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e86e0c30a8_1_334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Optimización del modelo ganador - Random Forest con Feature Selection – Técnica de Random Forest (GRID SEARCH)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g2e86e0c30a8_1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201" cy="355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86e0c30a8_1_340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Optimización del modelo ganador - Random Forest con Feature Selection – Técnica de Random Forest (GRID SEARCH) - Mejores parámetros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1" name="Google Shape;581;g2e86e0c30a8_1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7500"/>
            <a:ext cx="8839199" cy="298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86e0c30a8_1_346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Optimización del modelo ganador - Random Forest con Feature Selection – Técnica de Random Forest (GRID SEARCH) - Mejores parámetros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7" name="Google Shape;587;g2e86e0c30a8_1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4925"/>
            <a:ext cx="8839200" cy="126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86e0c30a8_1_357"/>
          <p:cNvSpPr txBox="1">
            <a:spLocks noGrp="1"/>
          </p:cNvSpPr>
          <p:nvPr>
            <p:ph type="title"/>
          </p:nvPr>
        </p:nvSpPr>
        <p:spPr>
          <a:xfrm>
            <a:off x="1494525" y="1508850"/>
            <a:ext cx="6046200" cy="19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 sz="3100">
                <a:latin typeface="Times New Roman"/>
                <a:ea typeface="Times New Roman"/>
                <a:cs typeface="Times New Roman"/>
                <a:sym typeface="Times New Roman"/>
              </a:rPr>
              <a:t>PRESENTACIÓN DE RESULTADOS FINALES DESPUÉS DE OPTIMIZAR EL MODELO GANADOR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2e86e0c30a8_1_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100"/>
            <a:ext cx="8839199" cy="442390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e86e0c30a8_1_361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Resultados finales del modelo ganador Random Forest con Feature Selection – Técnica de Random Forest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e86e0c30a8_1_367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Resultados finales del modelo ganador Random Forest con Feature Selection – Técnica de Random Forest - métricas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4" name="Google Shape;604;g2e86e0c30a8_1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00" y="1646575"/>
            <a:ext cx="8839200" cy="148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e86e0c30a8_1_373"/>
          <p:cNvSpPr txBox="1">
            <a:spLocks noGrp="1"/>
          </p:cNvSpPr>
          <p:nvPr>
            <p:ph type="title"/>
          </p:nvPr>
        </p:nvSpPr>
        <p:spPr>
          <a:xfrm>
            <a:off x="79800" y="0"/>
            <a:ext cx="89844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Times New Roman"/>
                <a:ea typeface="Times New Roman"/>
                <a:cs typeface="Times New Roman"/>
                <a:sym typeface="Times New Roman"/>
              </a:rPr>
              <a:t>INTERPRETACIÓN Y CONCLUSIONES DE LOS RESULTADOS FINALES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0" name="Google Shape;610;g2e86e0c30a8_1_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250"/>
            <a:ext cx="8839200" cy="30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"/>
          <p:cNvSpPr txBox="1">
            <a:spLocks noGrp="1"/>
          </p:cNvSpPr>
          <p:nvPr>
            <p:ph type="title"/>
          </p:nvPr>
        </p:nvSpPr>
        <p:spPr>
          <a:xfrm>
            <a:off x="3152700" y="47100"/>
            <a:ext cx="33021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SzPts val="2400"/>
              <a:buNone/>
            </a:pPr>
            <a:r>
              <a:rPr lang="es-419" sz="2500" b="1"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  <a:endParaRPr sz="2500"/>
          </a:p>
        </p:txBody>
      </p:sp>
      <p:pic>
        <p:nvPicPr>
          <p:cNvPr id="622" name="Google Shape;62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725" y="783750"/>
            <a:ext cx="6887213" cy="38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subTitle" idx="4294967295"/>
          </p:nvPr>
        </p:nvSpPr>
        <p:spPr>
          <a:xfrm>
            <a:off x="632850" y="0"/>
            <a:ext cx="73077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1.3. DEFINIR LOS OBJETIVOS DE ML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8"/>
          <p:cNvSpPr txBox="1">
            <a:spLocks noGrp="1"/>
          </p:cNvSpPr>
          <p:nvPr>
            <p:ph type="subTitle" idx="4294967295"/>
          </p:nvPr>
        </p:nvSpPr>
        <p:spPr>
          <a:xfrm>
            <a:off x="1021925" y="492025"/>
            <a:ext cx="7766700" cy="1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Desarrollar herramientas de apoyo a la toma de decisiones que permitan personalizar el manejo y tratamiento de los pacientes con riesgo de enfermedades cardiovasculares, optimizando así los recursos y mejorando los resultados clínicos.</a:t>
            </a: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endParaRPr sz="17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625" y="1636575"/>
            <a:ext cx="5843000" cy="32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e86e0c30a8_1_391"/>
          <p:cNvSpPr txBox="1">
            <a:spLocks noGrp="1"/>
          </p:cNvSpPr>
          <p:nvPr>
            <p:ph type="title"/>
          </p:nvPr>
        </p:nvSpPr>
        <p:spPr>
          <a:xfrm>
            <a:off x="2872950" y="47100"/>
            <a:ext cx="3632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SzPts val="2400"/>
              <a:buNone/>
            </a:pPr>
            <a:r>
              <a:rPr lang="es-419" sz="2500" b="1">
                <a:latin typeface="Times New Roman"/>
                <a:ea typeface="Times New Roman"/>
                <a:cs typeface="Times New Roman"/>
                <a:sym typeface="Times New Roman"/>
              </a:rPr>
              <a:t>RECOMENDACIONES</a:t>
            </a:r>
            <a:endParaRPr sz="2500"/>
          </a:p>
        </p:txBody>
      </p:sp>
      <p:pic>
        <p:nvPicPr>
          <p:cNvPr id="628" name="Google Shape;628;g2e86e0c30a8_1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12" y="896300"/>
            <a:ext cx="6937175" cy="34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e86e0c30a8_1_373"/>
          <p:cNvSpPr txBox="1">
            <a:spLocks noGrp="1"/>
          </p:cNvSpPr>
          <p:nvPr>
            <p:ph type="title"/>
          </p:nvPr>
        </p:nvSpPr>
        <p:spPr>
          <a:xfrm>
            <a:off x="79800" y="1878525"/>
            <a:ext cx="8984400" cy="13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latin typeface="Times New Roman"/>
                <a:ea typeface="Times New Roman"/>
                <a:cs typeface="Times New Roman"/>
                <a:sym typeface="Times New Roman"/>
              </a:rPr>
              <a:t>EXPLICACIÓN DEL DASHBOARD DE HEART DISEASE POWER BI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207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 txBox="1">
            <a:spLocks noGrp="1"/>
          </p:cNvSpPr>
          <p:nvPr>
            <p:ph type="title"/>
          </p:nvPr>
        </p:nvSpPr>
        <p:spPr>
          <a:xfrm>
            <a:off x="1179300" y="1673650"/>
            <a:ext cx="6654900" cy="1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SzPts val="2400"/>
              <a:buNone/>
            </a:pPr>
            <a:r>
              <a:rPr lang="es-419" sz="9600" b="1">
                <a:latin typeface="Times New Roman"/>
                <a:ea typeface="Times New Roman"/>
                <a:cs typeface="Times New Roman"/>
                <a:sym typeface="Times New Roman"/>
              </a:rPr>
              <a:t>¡GRACIAS!</a:t>
            </a:r>
            <a:endParaRPr sz="9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>
            <a:spLocks noGrp="1"/>
          </p:cNvSpPr>
          <p:nvPr>
            <p:ph type="subTitle" idx="4294967295"/>
          </p:nvPr>
        </p:nvSpPr>
        <p:spPr>
          <a:xfrm>
            <a:off x="691025" y="0"/>
            <a:ext cx="5231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es-419" sz="3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1.4. PLAN DE PROYECTO</a:t>
            </a:r>
            <a:endParaRPr sz="3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75" y="569875"/>
            <a:ext cx="3525251" cy="44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975" y="569875"/>
            <a:ext cx="3499219" cy="44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1144</Words>
  <Application>Microsoft Office PowerPoint</Application>
  <PresentationFormat>Presentación en pantalla (16:9)</PresentationFormat>
  <Paragraphs>101</Paragraphs>
  <Slides>82</Slides>
  <Notes>82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Lato</vt:lpstr>
      <vt:lpstr>Montserrat</vt:lpstr>
      <vt:lpstr>Times New Roman</vt:lpstr>
      <vt:lpstr>Arial</vt:lpstr>
      <vt:lpstr>Focus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RITMO CARDÍACO SEGÚN INTERVALOS DE CIGARRILLOS POR DÍA </vt:lpstr>
      <vt:lpstr>MATRIZ DE CORRELACIÓN </vt:lpstr>
      <vt:lpstr>Presentación de PowerPoint</vt:lpstr>
      <vt:lpstr>Transformación de los datos</vt:lpstr>
      <vt:lpstr>Transformación de los datos a oneHotEncoder - categóricas</vt:lpstr>
      <vt:lpstr>Transformación de los datos a oneHotEncoder - categóricas gender</vt:lpstr>
      <vt:lpstr>Transformación de los datos a MinMaxScaler - numéricas</vt:lpstr>
      <vt:lpstr>Transformación de los datos a MinMaxScaler - numéricas todas las variables</vt:lpstr>
      <vt:lpstr>Transformación de los datos - dataframe final</vt:lpstr>
      <vt:lpstr>Transformación de los datos - guardar fin de fase</vt:lpstr>
      <vt:lpstr>INSIGHTS</vt:lpstr>
      <vt:lpstr>Relación de tendencia de la cantidad de cigarrillos consumidos por día y ritmo cardíaco</vt:lpstr>
      <vt:lpstr>2.  Distribución de las edades de las personas afectadas por enfermedades cardiovasculares</vt:lpstr>
      <vt:lpstr>3.  Relación de los tipos de presiones arteriales y el Índice de Masa</vt:lpstr>
      <vt:lpstr>4.    Relación entre Enfermedad Cardíaca y Ritmo Cardíaco</vt:lpstr>
      <vt:lpstr>MODELIZACIÓN</vt:lpstr>
      <vt:lpstr>Modelización Random Forest con todas las variables</vt:lpstr>
      <vt:lpstr>Modelización Random Forest con todas las variables - matriz de confusión</vt:lpstr>
      <vt:lpstr>Modelización Random Forest con todas las variables - métricas</vt:lpstr>
      <vt:lpstr>Modelización Random Forest con todas las variables - árboles de decisión</vt:lpstr>
      <vt:lpstr>Modelización Random Forest con todas las variables - árboles de decisión</vt:lpstr>
      <vt:lpstr>Modelización Random Forest con todas las variables - árboles de decisión</vt:lpstr>
      <vt:lpstr>Modelización Random Forest con todas las variables - árboles de decisión</vt:lpstr>
      <vt:lpstr>Modelización Random Forest con todas las variables - final</vt:lpstr>
      <vt:lpstr>Modelización Random Forest con Feature Selection – Técnica de Random Forest</vt:lpstr>
      <vt:lpstr>Modelización Random Forest con Feature Selection – Técnica de Random Forest</vt:lpstr>
      <vt:lpstr>Modelización Random Forest con Feature Selection – Técnica de Random Forest</vt:lpstr>
      <vt:lpstr>Modelización Random Forest con Feature Selection – Técnica de Random Forest</vt:lpstr>
      <vt:lpstr>Modelización Random Forest con Feature Selection – Técnica de Random Forest - matriz de confusión</vt:lpstr>
      <vt:lpstr>Modelización Random Forest con Feature Selection – Técnica de Random Forest - métricas</vt:lpstr>
      <vt:lpstr>Modelización Random Forest con Feature Selection – Técnica de Random Forest - árboles de decisión</vt:lpstr>
      <vt:lpstr>Modelización Random Forest con Feature Selection – Técnica de Random Forest - árboles de decisión</vt:lpstr>
      <vt:lpstr>Modelización Random Forest con Feature Selection – Técnica de Random Forest - árboles de decisión</vt:lpstr>
      <vt:lpstr>Modelización Random Forest con Feature Selection – Técnica de Random Forest - árboles de decisión</vt:lpstr>
      <vt:lpstr>Modelización Random Forest con Feature Selection – Técnica de Random Forest - final</vt:lpstr>
      <vt:lpstr>Comparación entre los dos modelos vistos anteriormente</vt:lpstr>
      <vt:lpstr>Grabar Fin de Fase del modelo ganador</vt:lpstr>
      <vt:lpstr>OPTIMIZACIÓN DEL MODELO GANADOR</vt:lpstr>
      <vt:lpstr>Optimización del modelo ganador - Random Forest con Feature Selection – Técnica de Random Forest</vt:lpstr>
      <vt:lpstr>Optimización del modelo ganador - Random Forest con Feature Selection – Técnica de Random Forest (GRID SEARCH)</vt:lpstr>
      <vt:lpstr>Optimización del modelo ganador - Random Forest con Feature Selection – Técnica de Random Forest (GRID SEARCH) - Mejores parámetros</vt:lpstr>
      <vt:lpstr>Optimización del modelo ganador - Random Forest con Feature Selection – Técnica de Random Forest (GRID SEARCH) - Mejores parámetros</vt:lpstr>
      <vt:lpstr>PRESENTACIÓN DE RESULTADOS FINALES DESPUÉS DE OPTIMIZAR EL MODELO GANADOR</vt:lpstr>
      <vt:lpstr>Resultados finales del modelo ganador Random Forest con Feature Selection – Técnica de Random Forest </vt:lpstr>
      <vt:lpstr>Resultados finales del modelo ganador Random Forest con Feature Selection – Técnica de Random Forest - métricas</vt:lpstr>
      <vt:lpstr>INTERPRETACIÓN Y CONCLUSIONES DE LOS RESULTADOS FINALES</vt:lpstr>
      <vt:lpstr>CONCLUSIONES</vt:lpstr>
      <vt:lpstr>RECOMENDACIONES</vt:lpstr>
      <vt:lpstr>EXPLICACIÓN DEL DASHBOARD DE HEART DISEASE POWER BI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André Vasquez</cp:lastModifiedBy>
  <cp:revision>2</cp:revision>
  <dcterms:modified xsi:type="dcterms:W3CDTF">2024-06-27T22:45:18Z</dcterms:modified>
</cp:coreProperties>
</file>